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8" r:id="rId6"/>
    <p:sldId id="262" r:id="rId7"/>
    <p:sldId id="263" r:id="rId8"/>
    <p:sldId id="264" r:id="rId9"/>
    <p:sldId id="259" r:id="rId10"/>
    <p:sldId id="260" r:id="rId11"/>
    <p:sldId id="2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A234D7E-950C-4C4C-A23F-F95BE71E8206}"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3693008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234D7E-950C-4C4C-A23F-F95BE71E8206}"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68210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234D7E-950C-4C4C-A23F-F95BE71E8206}"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866056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234D7E-950C-4C4C-A23F-F95BE71E8206}"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7EB527EF-77EF-49DF-BC2A-8383D6563008}"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942632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234D7E-950C-4C4C-A23F-F95BE71E8206}"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1378365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A234D7E-950C-4C4C-A23F-F95BE71E8206}"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1320110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A234D7E-950C-4C4C-A23F-F95BE71E8206}"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810337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234D7E-950C-4C4C-A23F-F95BE71E8206}"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33088911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EA234D7E-950C-4C4C-A23F-F95BE71E8206}" type="datetimeFigureOut">
              <a:rPr lang="en-US" smtClean="0"/>
              <a:t>10/23/2024</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7EB527EF-77EF-49DF-BC2A-8383D6563008}" type="slidenum">
              <a:rPr lang="en-US" smtClean="0"/>
              <a:t>‹#›</a:t>
            </a:fld>
            <a:endParaRPr lang="en-US"/>
          </a:p>
        </p:txBody>
      </p:sp>
    </p:spTree>
    <p:extLst>
      <p:ext uri="{BB962C8B-B14F-4D97-AF65-F5344CB8AC3E}">
        <p14:creationId xmlns:p14="http://schemas.microsoft.com/office/powerpoint/2010/main" val="117736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234D7E-950C-4C4C-A23F-F95BE71E8206}"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958843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A234D7E-950C-4C4C-A23F-F95BE71E8206}"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205010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234D7E-950C-4C4C-A23F-F95BE71E8206}"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3307297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234D7E-950C-4C4C-A23F-F95BE71E8206}"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2905728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234D7E-950C-4C4C-A23F-F95BE71E8206}"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1192518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EA234D7E-950C-4C4C-A23F-F95BE71E8206}"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2678747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234D7E-950C-4C4C-A23F-F95BE71E8206}"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1633791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234D7E-950C-4C4C-A23F-F95BE71E8206}"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B527EF-77EF-49DF-BC2A-8383D6563008}" type="slidenum">
              <a:rPr lang="en-US" smtClean="0"/>
              <a:t>‹#›</a:t>
            </a:fld>
            <a:endParaRPr lang="en-US"/>
          </a:p>
        </p:txBody>
      </p:sp>
    </p:spTree>
    <p:extLst>
      <p:ext uri="{BB962C8B-B14F-4D97-AF65-F5344CB8AC3E}">
        <p14:creationId xmlns:p14="http://schemas.microsoft.com/office/powerpoint/2010/main" val="230015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234D7E-950C-4C4C-A23F-F95BE71E8206}" type="datetimeFigureOut">
              <a:rPr lang="en-US" smtClean="0"/>
              <a:t>10/23/2024</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7EB527EF-77EF-49DF-BC2A-8383D6563008}" type="slidenum">
              <a:rPr lang="en-US" smtClean="0"/>
              <a:t>‹#›</a:t>
            </a:fld>
            <a:endParaRPr lang="en-US"/>
          </a:p>
        </p:txBody>
      </p:sp>
    </p:spTree>
    <p:extLst>
      <p:ext uri="{BB962C8B-B14F-4D97-AF65-F5344CB8AC3E}">
        <p14:creationId xmlns:p14="http://schemas.microsoft.com/office/powerpoint/2010/main" val="405382188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Money Matters </a:t>
            </a:r>
            <a:br>
              <a:rPr lang="en-US" dirty="0" smtClean="0"/>
            </a:br>
            <a:r>
              <a:rPr lang="en-US" dirty="0" smtClean="0"/>
              <a:t>Topic 3</a:t>
            </a:r>
            <a:endParaRPr lang="en-US" dirty="0"/>
          </a:p>
        </p:txBody>
      </p:sp>
      <p:sp>
        <p:nvSpPr>
          <p:cNvPr id="3" name="Subtitle 2"/>
          <p:cNvSpPr>
            <a:spLocks noGrp="1"/>
          </p:cNvSpPr>
          <p:nvPr>
            <p:ph type="subTitle" idx="1"/>
          </p:nvPr>
        </p:nvSpPr>
        <p:spPr/>
        <p:txBody>
          <a:bodyPr>
            <a:normAutofit fontScale="85000" lnSpcReduction="10000"/>
          </a:bodyPr>
          <a:lstStyle/>
          <a:p>
            <a:r>
              <a:rPr lang="en-US" sz="6000" dirty="0" smtClean="0">
                <a:latin typeface="+mj-lt"/>
              </a:rPr>
              <a:t>Types of Savings Accounts</a:t>
            </a:r>
            <a:endParaRPr lang="en-US" sz="6000" dirty="0">
              <a:latin typeface="+mj-lt"/>
            </a:endParaRPr>
          </a:p>
        </p:txBody>
      </p:sp>
    </p:spTree>
    <p:extLst>
      <p:ext uri="{BB962C8B-B14F-4D97-AF65-F5344CB8AC3E}">
        <p14:creationId xmlns:p14="http://schemas.microsoft.com/office/powerpoint/2010/main" val="1252146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Savings Accounts </a:t>
            </a:r>
            <a:endParaRPr lang="en-US" dirty="0"/>
          </a:p>
        </p:txBody>
      </p:sp>
      <p:sp>
        <p:nvSpPr>
          <p:cNvPr id="3" name="Subtitle 2"/>
          <p:cNvSpPr>
            <a:spLocks noGrp="1"/>
          </p:cNvSpPr>
          <p:nvPr>
            <p:ph type="subTitle" idx="1"/>
          </p:nvPr>
        </p:nvSpPr>
        <p:spPr>
          <a:xfrm>
            <a:off x="680322" y="4394039"/>
            <a:ext cx="8144134" cy="2171861"/>
          </a:xfrm>
        </p:spPr>
        <p:txBody>
          <a:bodyPr>
            <a:normAutofit/>
          </a:bodyPr>
          <a:lstStyle/>
          <a:p>
            <a:r>
              <a:rPr lang="en-US" dirty="0" smtClean="0"/>
              <a:t>These are used to hold spare money or back-up funds . Some can be linked to checking accounts or have automatic deposits and withdrawals. They can be categorized as either short-term savings accounts or medium range savings accounts. </a:t>
            </a:r>
          </a:p>
          <a:p>
            <a:endParaRPr lang="en-US" dirty="0"/>
          </a:p>
        </p:txBody>
      </p:sp>
    </p:spTree>
    <p:extLst>
      <p:ext uri="{BB962C8B-B14F-4D97-AF65-F5344CB8AC3E}">
        <p14:creationId xmlns:p14="http://schemas.microsoft.com/office/powerpoint/2010/main" val="269895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Short Term Savings</a:t>
            </a:r>
            <a:endParaRPr lang="en-US" dirty="0"/>
          </a:p>
        </p:txBody>
      </p:sp>
      <p:sp>
        <p:nvSpPr>
          <p:cNvPr id="3" name="Subtitle 2"/>
          <p:cNvSpPr>
            <a:spLocks noGrp="1"/>
          </p:cNvSpPr>
          <p:nvPr>
            <p:ph type="subTitle" idx="1"/>
          </p:nvPr>
        </p:nvSpPr>
        <p:spPr>
          <a:xfrm>
            <a:off x="680322" y="4394039"/>
            <a:ext cx="8144134" cy="2286161"/>
          </a:xfrm>
        </p:spPr>
        <p:txBody>
          <a:bodyPr>
            <a:normAutofit/>
          </a:bodyPr>
          <a:lstStyle/>
          <a:p>
            <a:r>
              <a:rPr lang="en-US" dirty="0" smtClean="0"/>
              <a:t>Usually used to store money that can be easily transferred to checking account when needed. Usually have fewer transactions than checking accounts. They typically earn a small amount of interest. Some require a minimum number of transactions to remain open. Often come from same institution as checking account. They should be FDIC insured. </a:t>
            </a:r>
            <a:endParaRPr lang="en-US" dirty="0"/>
          </a:p>
        </p:txBody>
      </p:sp>
    </p:spTree>
    <p:extLst>
      <p:ext uri="{BB962C8B-B14F-4D97-AF65-F5344CB8AC3E}">
        <p14:creationId xmlns:p14="http://schemas.microsoft.com/office/powerpoint/2010/main" val="2413050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Mid-Range Savings Accounts</a:t>
            </a:r>
            <a:endParaRPr lang="en-US" dirty="0"/>
          </a:p>
        </p:txBody>
      </p:sp>
      <p:sp>
        <p:nvSpPr>
          <p:cNvPr id="3" name="Subtitle 2"/>
          <p:cNvSpPr>
            <a:spLocks noGrp="1"/>
          </p:cNvSpPr>
          <p:nvPr>
            <p:ph type="subTitle" idx="1"/>
          </p:nvPr>
        </p:nvSpPr>
        <p:spPr>
          <a:xfrm>
            <a:off x="680322" y="4394039"/>
            <a:ext cx="8144134" cy="2159161"/>
          </a:xfrm>
        </p:spPr>
        <p:txBody>
          <a:bodyPr/>
          <a:lstStyle/>
          <a:p>
            <a:r>
              <a:rPr lang="en-US" dirty="0" smtClean="0"/>
              <a:t>A few common types include High Yield Savings Account, Money Market Accounts, and Certificate of Deposit Accounts</a:t>
            </a:r>
            <a:endParaRPr lang="en-US" dirty="0"/>
          </a:p>
        </p:txBody>
      </p:sp>
    </p:spTree>
    <p:extLst>
      <p:ext uri="{BB962C8B-B14F-4D97-AF65-F5344CB8AC3E}">
        <p14:creationId xmlns:p14="http://schemas.microsoft.com/office/powerpoint/2010/main" val="560579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High Yield Savings Account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form of savings account (mid range) that offers higher interest than traditional savings. </a:t>
            </a:r>
          </a:p>
          <a:p>
            <a:r>
              <a:rPr lang="en-US" dirty="0" smtClean="0"/>
              <a:t>Usually have relatively high minimum balance</a:t>
            </a:r>
          </a:p>
          <a:p>
            <a:r>
              <a:rPr lang="en-US" dirty="0" smtClean="0"/>
              <a:t>Interest may be compounded daily</a:t>
            </a:r>
          </a:p>
          <a:p>
            <a:r>
              <a:rPr lang="en-US" dirty="0" smtClean="0"/>
              <a:t>Interest rates </a:t>
            </a:r>
            <a:r>
              <a:rPr lang="en-US" smtClean="0"/>
              <a:t>change frequently </a:t>
            </a:r>
            <a:endParaRPr lang="en-US" dirty="0" smtClean="0"/>
          </a:p>
          <a:p>
            <a:r>
              <a:rPr lang="en-US" dirty="0" smtClean="0"/>
              <a:t>May limit number of monthly or annual transactions</a:t>
            </a:r>
          </a:p>
          <a:p>
            <a:r>
              <a:rPr lang="en-US" dirty="0" smtClean="0"/>
              <a:t>Money is always accessible</a:t>
            </a:r>
          </a:p>
          <a:p>
            <a:r>
              <a:rPr lang="en-US" dirty="0" smtClean="0"/>
              <a:t>Many are online accounts only and do not have a local branch</a:t>
            </a:r>
          </a:p>
          <a:p>
            <a:r>
              <a:rPr lang="en-US" dirty="0" smtClean="0"/>
              <a:t>Should be FDIC insured. </a:t>
            </a:r>
            <a:endParaRPr lang="en-US" dirty="0"/>
          </a:p>
        </p:txBody>
      </p:sp>
    </p:spTree>
    <p:extLst>
      <p:ext uri="{BB962C8B-B14F-4D97-AF65-F5344CB8AC3E}">
        <p14:creationId xmlns:p14="http://schemas.microsoft.com/office/powerpoint/2010/main" val="1025266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Money Market Account </a:t>
            </a:r>
            <a:endParaRPr lang="en-US" dirty="0"/>
          </a:p>
        </p:txBody>
      </p:sp>
      <p:sp>
        <p:nvSpPr>
          <p:cNvPr id="3" name="Subtitle 2"/>
          <p:cNvSpPr>
            <a:spLocks noGrp="1"/>
          </p:cNvSpPr>
          <p:nvPr>
            <p:ph type="subTitle" idx="1"/>
          </p:nvPr>
        </p:nvSpPr>
        <p:spPr>
          <a:xfrm>
            <a:off x="680322" y="4394039"/>
            <a:ext cx="8144134" cy="2159161"/>
          </a:xfrm>
        </p:spPr>
        <p:txBody>
          <a:bodyPr>
            <a:normAutofit lnSpcReduction="10000"/>
          </a:bodyPr>
          <a:lstStyle/>
          <a:p>
            <a:r>
              <a:rPr lang="en-US" dirty="0" smtClean="0"/>
              <a:t>A form of mid-range savings account. Money gains interest, and rates are usually based on prime interest rates. Accounts are usually federally insured by either FDIC or National Credit Union Association (</a:t>
            </a:r>
            <a:r>
              <a:rPr lang="en-US" smtClean="0"/>
              <a:t>NCUA-government backed, like FDIC). </a:t>
            </a:r>
            <a:r>
              <a:rPr lang="en-US" dirty="0" smtClean="0"/>
              <a:t>May limit the number of monthly transactions. They are not supposed to replace checking accounts. They usually are different from retirement accounts, though could be used to safeguard money once retirement is reached. </a:t>
            </a:r>
            <a:endParaRPr lang="en-US" dirty="0"/>
          </a:p>
        </p:txBody>
      </p:sp>
    </p:spTree>
    <p:extLst>
      <p:ext uri="{BB962C8B-B14F-4D97-AF65-F5344CB8AC3E}">
        <p14:creationId xmlns:p14="http://schemas.microsoft.com/office/powerpoint/2010/main" val="2471355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CD Account (Certificate Of Deposit)</a:t>
            </a:r>
            <a:endParaRPr lang="en-US" dirty="0"/>
          </a:p>
        </p:txBody>
      </p:sp>
      <p:sp>
        <p:nvSpPr>
          <p:cNvPr id="3" name="Subtitle 2"/>
          <p:cNvSpPr>
            <a:spLocks noGrp="1"/>
          </p:cNvSpPr>
          <p:nvPr>
            <p:ph type="subTitle" idx="1"/>
          </p:nvPr>
        </p:nvSpPr>
        <p:spPr>
          <a:xfrm>
            <a:off x="680322" y="4394039"/>
            <a:ext cx="8144134" cy="2108361"/>
          </a:xfrm>
        </p:spPr>
        <p:txBody>
          <a:bodyPr>
            <a:normAutofit/>
          </a:bodyPr>
          <a:lstStyle/>
          <a:p>
            <a:r>
              <a:rPr lang="en-US" dirty="0" smtClean="0"/>
              <a:t>A safe way to save money at a better interest rate than a traditional, short-term savings account. Usually a set amount of time at a fixed interest rate. There are penalties for withdrawing money before the end of the term, so not the same as a savings account. FDIC insured. </a:t>
            </a:r>
            <a:r>
              <a:rPr lang="en-US" dirty="0"/>
              <a:t>They usually are different from retirement accounts, though could be used to safeguard money once retirement is reached. </a:t>
            </a:r>
          </a:p>
          <a:p>
            <a:endParaRPr lang="en-US" dirty="0"/>
          </a:p>
        </p:txBody>
      </p:sp>
    </p:spTree>
    <p:extLst>
      <p:ext uri="{BB962C8B-B14F-4D97-AF65-F5344CB8AC3E}">
        <p14:creationId xmlns:p14="http://schemas.microsoft.com/office/powerpoint/2010/main" val="2936953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Where to open checking or savings accounts</a:t>
            </a:r>
            <a:endParaRPr lang="en-US" dirty="0"/>
          </a:p>
        </p:txBody>
      </p:sp>
      <p:sp>
        <p:nvSpPr>
          <p:cNvPr id="3" name="Subtitle 2"/>
          <p:cNvSpPr>
            <a:spLocks noGrp="1"/>
          </p:cNvSpPr>
          <p:nvPr>
            <p:ph type="subTitle" idx="1"/>
          </p:nvPr>
        </p:nvSpPr>
        <p:spPr>
          <a:xfrm>
            <a:off x="680322" y="4394039"/>
            <a:ext cx="8144134" cy="2235361"/>
          </a:xfrm>
        </p:spPr>
        <p:txBody>
          <a:bodyPr>
            <a:normAutofit/>
          </a:bodyPr>
          <a:lstStyle/>
          <a:p>
            <a:r>
              <a:rPr lang="en-US" dirty="0" smtClean="0"/>
              <a:t>Banks, Credit Unions, and possibly investment firms-No fee options recommended. Credit Unions are similar in function to banks, but operate as non-profit institutions. So they usually are a bit cheaper with fees because they have fewer buildings, management fees, and lower operating costs. </a:t>
            </a:r>
            <a:endParaRPr lang="en-US" dirty="0"/>
          </a:p>
        </p:txBody>
      </p:sp>
    </p:spTree>
    <p:extLst>
      <p:ext uri="{BB962C8B-B14F-4D97-AF65-F5344CB8AC3E}">
        <p14:creationId xmlns:p14="http://schemas.microsoft.com/office/powerpoint/2010/main" val="230273340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030d41e-2c5e-4c17-aa69-3920c9b4b43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A870C2B598C241B305BCAB1F4242B2" ma:contentTypeVersion="18" ma:contentTypeDescription="Create a new document." ma:contentTypeScope="" ma:versionID="fe6ae76090ee6ff141fb2888835597d0">
  <xsd:schema xmlns:xsd="http://www.w3.org/2001/XMLSchema" xmlns:xs="http://www.w3.org/2001/XMLSchema" xmlns:p="http://schemas.microsoft.com/office/2006/metadata/properties" xmlns:ns3="6030d41e-2c5e-4c17-aa69-3920c9b4b43e" xmlns:ns4="8efa2804-0e60-4ae3-80b9-93bd3095a15a" targetNamespace="http://schemas.microsoft.com/office/2006/metadata/properties" ma:root="true" ma:fieldsID="035ba01bed2ee95ebc39c52a3053b8d9" ns3:_="" ns4:_="">
    <xsd:import namespace="6030d41e-2c5e-4c17-aa69-3920c9b4b43e"/>
    <xsd:import namespace="8efa2804-0e60-4ae3-80b9-93bd3095a15a"/>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30d41e-2c5e-4c17-aa69-3920c9b4b43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efa2804-0e60-4ae3-80b9-93bd3095a15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86B7397-25A5-4409-9262-560746330296}">
  <ds:schemaRefs>
    <ds:schemaRef ds:uri="http://purl.org/dc/terms/"/>
    <ds:schemaRef ds:uri="6030d41e-2c5e-4c17-aa69-3920c9b4b43e"/>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8efa2804-0e60-4ae3-80b9-93bd3095a15a"/>
    <ds:schemaRef ds:uri="http://www.w3.org/XML/1998/namespace"/>
  </ds:schemaRefs>
</ds:datastoreItem>
</file>

<file path=customXml/itemProps2.xml><?xml version="1.0" encoding="utf-8"?>
<ds:datastoreItem xmlns:ds="http://schemas.openxmlformats.org/officeDocument/2006/customXml" ds:itemID="{B36FCEE2-A454-44B9-AA29-60506C72F830}">
  <ds:schemaRefs>
    <ds:schemaRef ds:uri="http://schemas.microsoft.com/sharepoint/v3/contenttype/forms"/>
  </ds:schemaRefs>
</ds:datastoreItem>
</file>

<file path=customXml/itemProps3.xml><?xml version="1.0" encoding="utf-8"?>
<ds:datastoreItem xmlns:ds="http://schemas.openxmlformats.org/officeDocument/2006/customXml" ds:itemID="{6254EA06-D888-4FF4-9669-463DB3FA9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30d41e-2c5e-4c17-aa69-3920c9b4b43e"/>
    <ds:schemaRef ds:uri="8efa2804-0e60-4ae3-80b9-93bd3095a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TM04033917[[fn=Berlin]]</Template>
  <TotalTime>51</TotalTime>
  <Words>419</Words>
  <Application>Microsoft Office PowerPoint</Application>
  <PresentationFormat>Widescreen</PresentationFormat>
  <Paragraphs>23</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Trebuchet MS</vt:lpstr>
      <vt:lpstr>Berlin</vt:lpstr>
      <vt:lpstr>Money Matters  Topic 3</vt:lpstr>
      <vt:lpstr>Savings Accounts </vt:lpstr>
      <vt:lpstr>Short Term Savings</vt:lpstr>
      <vt:lpstr>Mid-Range Savings Accounts</vt:lpstr>
      <vt:lpstr>High Yield Savings Account</vt:lpstr>
      <vt:lpstr>Money Market Account </vt:lpstr>
      <vt:lpstr>CD Account (Certificate Of Deposit)</vt:lpstr>
      <vt:lpstr>Where to open checking or savings accounts</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Matters  Topic 3</dc:title>
  <dc:creator>RANDY TETER</dc:creator>
  <cp:lastModifiedBy>Randy Teter</cp:lastModifiedBy>
  <cp:revision>9</cp:revision>
  <dcterms:created xsi:type="dcterms:W3CDTF">2022-10-18T19:29:25Z</dcterms:created>
  <dcterms:modified xsi:type="dcterms:W3CDTF">2024-10-23T19:07:40Z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0x01010057A870C2B598C241B305BCAB1F4242B2</vt:lpwstr>
  </property>
</Properties>
</file>